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embeddedFontLst>
    <p:embeddedFont>
      <p:font typeface="Georgia" panose="02040502050405020303" pitchFamily="18" charset="0"/>
      <p:regular r:id="rId13"/>
      <p:bold r:id="rId14"/>
      <p:italic r:id="rId15"/>
      <p:boldItalic r:id="rId16"/>
    </p:embeddedFont>
    <p:embeddedFont>
      <p:font typeface="Merriweather" panose="020B0604020202020204" charset="0"/>
      <p:regular r:id="rId17"/>
      <p:bold r:id="rId18"/>
      <p:italic r:id="rId19"/>
      <p:boldItalic r:id="rId20"/>
    </p:embeddedFont>
    <p:embeddedFont>
      <p:font typeface="Roboto" panose="020000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5" d="100"/>
          <a:sy n="75" d="100"/>
        </p:scale>
        <p:origin x="45" y="231"/>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heme" Target="theme/theme1.xml"/></Relationships>
</file>

<file path=ppt/media/image1.png>
</file>

<file path=ppt/media/image2.jpg>
</file>

<file path=ppt/media/image3.png>
</file>

<file path=ppt/media/image4.pn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e4c4480009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e4c4480009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a:t>*Adapted from </a:t>
            </a:r>
            <a:r>
              <a:rPr lang="en" u="sng"/>
              <a:t>Revelation and the Old Testament: Live Jesus in Our Hearts</a:t>
            </a:r>
            <a:r>
              <a:rPr lang="en"/>
              <a:t>. 2019. Saint Mary’s Press.</a:t>
            </a:r>
            <a:endParaRPr/>
          </a:p>
          <a:p>
            <a:pPr marL="0" lvl="0" indent="0" algn="l" rtl="0">
              <a:spcBef>
                <a:spcPts val="0"/>
              </a:spcBef>
              <a:spcAft>
                <a:spcPts val="0"/>
              </a:spcAft>
              <a:buNone/>
            </a:pPr>
            <a:r>
              <a:rPr lang="en"/>
              <a:t>Students will answer these T/F questions in the guided notes packet. Discuss.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e4e33bd389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e4e33bd38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Leading from the T/F questions, we go into “How do we know about God? These notes will be taken in the guided notes packet. Fides et Ratio.</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e4e981ce90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e4e981ce9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e4e33bd389_0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e4e33bd389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e4c4480009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e4c4480009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e4c4480009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e4c4480009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e4c4480009_1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e4c4480009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e4c4480009_1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e4c4480009_1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e4e33bd389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e4e33bd38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hyperlink" Target="http://www.youtube.com/watch?v=-n7aETt_9u0"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s://www.youtube.com/watch?v=-X8Xfl0JdTQ"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9D2E9"/>
        </a:solidFill>
        <a:effectLst/>
      </p:bgPr>
    </p:bg>
    <p:spTree>
      <p:nvGrpSpPr>
        <p:cNvPr id="1" name="Shape 53"/>
        <p:cNvGrpSpPr/>
        <p:nvPr/>
      </p:nvGrpSpPr>
      <p:grpSpPr>
        <a:xfrm>
          <a:off x="0" y="0"/>
          <a:ext cx="0" cy="0"/>
          <a:chOff x="0" y="0"/>
          <a:chExt cx="0" cy="0"/>
        </a:xfrm>
      </p:grpSpPr>
      <p:sp>
        <p:nvSpPr>
          <p:cNvPr id="54" name="Google Shape;54;p13"/>
          <p:cNvSpPr txBox="1"/>
          <p:nvPr/>
        </p:nvSpPr>
        <p:spPr>
          <a:xfrm>
            <a:off x="994600" y="326800"/>
            <a:ext cx="69906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400" b="1" u="sng"/>
              <a:t>Ways of Knowing</a:t>
            </a:r>
            <a:endParaRPr sz="2400" b="1" u="sng"/>
          </a:p>
        </p:txBody>
      </p:sp>
      <p:sp>
        <p:nvSpPr>
          <p:cNvPr id="55" name="Google Shape;55;p13"/>
          <p:cNvSpPr txBox="1"/>
          <p:nvPr/>
        </p:nvSpPr>
        <p:spPr>
          <a:xfrm>
            <a:off x="56850" y="940500"/>
            <a:ext cx="9010800" cy="34926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1100">
              <a:solidFill>
                <a:schemeClr val="dk1"/>
              </a:solidFill>
            </a:endParaRPr>
          </a:p>
          <a:p>
            <a:pPr marL="0" lvl="0" indent="0" algn="l" rtl="0">
              <a:lnSpc>
                <a:spcPct val="115000"/>
              </a:lnSpc>
              <a:spcBef>
                <a:spcPts val="0"/>
              </a:spcBef>
              <a:spcAft>
                <a:spcPts val="0"/>
              </a:spcAft>
              <a:buNone/>
            </a:pPr>
            <a:endParaRPr sz="1100">
              <a:solidFill>
                <a:schemeClr val="dk1"/>
              </a:solidFill>
            </a:endParaRPr>
          </a:p>
          <a:p>
            <a:pPr marL="0" lvl="0" indent="0" algn="l" rtl="0">
              <a:lnSpc>
                <a:spcPct val="115000"/>
              </a:lnSpc>
              <a:spcBef>
                <a:spcPts val="0"/>
              </a:spcBef>
              <a:spcAft>
                <a:spcPts val="0"/>
              </a:spcAft>
              <a:buNone/>
            </a:pPr>
            <a:r>
              <a:rPr lang="en" sz="2400">
                <a:solidFill>
                  <a:schemeClr val="dk1"/>
                </a:solidFill>
              </a:rPr>
              <a:t>Do you think the following statements are TRUE or FALSE*?</a:t>
            </a:r>
            <a:endParaRPr sz="2400">
              <a:solidFill>
                <a:schemeClr val="dk1"/>
              </a:solidFill>
            </a:endParaRPr>
          </a:p>
          <a:p>
            <a:pPr marL="0" lvl="0" indent="0" algn="l" rtl="0">
              <a:lnSpc>
                <a:spcPct val="115000"/>
              </a:lnSpc>
              <a:spcBef>
                <a:spcPts val="0"/>
              </a:spcBef>
              <a:spcAft>
                <a:spcPts val="0"/>
              </a:spcAft>
              <a:buNone/>
            </a:pPr>
            <a:endParaRPr sz="2400">
              <a:solidFill>
                <a:schemeClr val="dk1"/>
              </a:solidFill>
            </a:endParaRPr>
          </a:p>
          <a:p>
            <a:pPr marL="457200" lvl="0" indent="-381000" algn="l" rtl="0">
              <a:lnSpc>
                <a:spcPct val="115000"/>
              </a:lnSpc>
              <a:spcBef>
                <a:spcPts val="0"/>
              </a:spcBef>
              <a:spcAft>
                <a:spcPts val="0"/>
              </a:spcAft>
              <a:buClr>
                <a:schemeClr val="dk1"/>
              </a:buClr>
              <a:buSzPts val="2400"/>
              <a:buAutoNum type="arabicPeriod"/>
            </a:pPr>
            <a:r>
              <a:rPr lang="en" sz="2400">
                <a:solidFill>
                  <a:schemeClr val="dk1"/>
                </a:solidFill>
              </a:rPr>
              <a:t>We can believe in either Science or the Bible but not both.</a:t>
            </a:r>
            <a:endParaRPr sz="2400">
              <a:solidFill>
                <a:schemeClr val="dk1"/>
              </a:solidFill>
            </a:endParaRPr>
          </a:p>
          <a:p>
            <a:pPr marL="457200" lvl="0" indent="-381000" algn="l" rtl="0">
              <a:lnSpc>
                <a:spcPct val="115000"/>
              </a:lnSpc>
              <a:spcBef>
                <a:spcPts val="0"/>
              </a:spcBef>
              <a:spcAft>
                <a:spcPts val="0"/>
              </a:spcAft>
              <a:buClr>
                <a:schemeClr val="dk1"/>
              </a:buClr>
              <a:buSzPts val="2400"/>
              <a:buAutoNum type="arabicPeriod"/>
            </a:pPr>
            <a:r>
              <a:rPr lang="en" sz="2400">
                <a:solidFill>
                  <a:schemeClr val="dk1"/>
                </a:solidFill>
              </a:rPr>
              <a:t>We can learn about God through the world that He Created.</a:t>
            </a:r>
            <a:endParaRPr sz="2400">
              <a:solidFill>
                <a:schemeClr val="dk1"/>
              </a:solidFill>
            </a:endParaRPr>
          </a:p>
          <a:p>
            <a:pPr marL="457200" lvl="0" indent="-381000" algn="l" rtl="0">
              <a:lnSpc>
                <a:spcPct val="115000"/>
              </a:lnSpc>
              <a:spcBef>
                <a:spcPts val="0"/>
              </a:spcBef>
              <a:spcAft>
                <a:spcPts val="0"/>
              </a:spcAft>
              <a:buClr>
                <a:schemeClr val="dk1"/>
              </a:buClr>
              <a:buSzPts val="2400"/>
              <a:buAutoNum type="arabicPeriod"/>
            </a:pPr>
            <a:r>
              <a:rPr lang="en" sz="2400">
                <a:solidFill>
                  <a:schemeClr val="dk1"/>
                </a:solidFill>
              </a:rPr>
              <a:t>The Creation stories in Genesis are scientifically accurate.</a:t>
            </a:r>
            <a:endParaRPr sz="2400">
              <a:solidFill>
                <a:schemeClr val="dk1"/>
              </a:solidFill>
            </a:endParaRPr>
          </a:p>
          <a:p>
            <a:pPr marL="457200" lvl="0" indent="-381000" algn="l" rtl="0">
              <a:lnSpc>
                <a:spcPct val="115000"/>
              </a:lnSpc>
              <a:spcBef>
                <a:spcPts val="0"/>
              </a:spcBef>
              <a:spcAft>
                <a:spcPts val="0"/>
              </a:spcAft>
              <a:buClr>
                <a:schemeClr val="dk1"/>
              </a:buClr>
              <a:buSzPts val="2400"/>
              <a:buAutoNum type="arabicPeriod"/>
            </a:pPr>
            <a:r>
              <a:rPr lang="en" sz="2400">
                <a:solidFill>
                  <a:schemeClr val="dk1"/>
                </a:solidFill>
              </a:rPr>
              <a:t>The Catholic Church opposes the theory of evolution.</a:t>
            </a:r>
            <a:endParaRPr sz="2400">
              <a:solidFill>
                <a:schemeClr val="dk1"/>
              </a:solidFill>
            </a:endParaRPr>
          </a:p>
          <a:p>
            <a:pPr marL="457200" lvl="0" indent="-381000" algn="l" rtl="0">
              <a:lnSpc>
                <a:spcPct val="115000"/>
              </a:lnSpc>
              <a:spcBef>
                <a:spcPts val="0"/>
              </a:spcBef>
              <a:spcAft>
                <a:spcPts val="0"/>
              </a:spcAft>
              <a:buClr>
                <a:schemeClr val="dk1"/>
              </a:buClr>
              <a:buSzPts val="2400"/>
              <a:buAutoNum type="arabicPeriod"/>
            </a:pPr>
            <a:r>
              <a:rPr lang="en" sz="2400">
                <a:solidFill>
                  <a:schemeClr val="dk1"/>
                </a:solidFill>
              </a:rPr>
              <a:t>God’s self-communication is called Divine Revelation. </a:t>
            </a:r>
            <a:endParaRPr sz="27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4CCCC"/>
        </a:solidFill>
        <a:effectLst/>
      </p:bgPr>
    </p:bg>
    <p:spTree>
      <p:nvGrpSpPr>
        <p:cNvPr id="1" name="Shape 125"/>
        <p:cNvGrpSpPr/>
        <p:nvPr/>
      </p:nvGrpSpPr>
      <p:grpSpPr>
        <a:xfrm>
          <a:off x="0" y="0"/>
          <a:ext cx="0" cy="0"/>
          <a:chOff x="0" y="0"/>
          <a:chExt cx="0" cy="0"/>
        </a:xfrm>
      </p:grpSpPr>
      <p:sp>
        <p:nvSpPr>
          <p:cNvPr id="126" name="Google Shape;126;p22"/>
          <p:cNvSpPr txBox="1"/>
          <p:nvPr/>
        </p:nvSpPr>
        <p:spPr>
          <a:xfrm>
            <a:off x="3441300" y="682000"/>
            <a:ext cx="5702700" cy="40158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Clr>
                <a:schemeClr val="dk1"/>
              </a:buClr>
              <a:buSzPts val="1100"/>
              <a:buFont typeface="Arial"/>
              <a:buNone/>
            </a:pPr>
            <a:r>
              <a:rPr lang="en" sz="2150">
                <a:solidFill>
                  <a:srgbClr val="0000FF"/>
                </a:solidFill>
                <a:latin typeface="Merriweather"/>
                <a:ea typeface="Merriweather"/>
                <a:cs typeface="Merriweather"/>
                <a:sym typeface="Merriweather"/>
              </a:rPr>
              <a:t>“I was interested in truth from the point of view of salvation just as much as in truth from the point of view of scientific certainty. It appeared to me that there were two paths to truth, and I decided to follow both of them.”</a:t>
            </a:r>
            <a:endParaRPr sz="2400" b="1">
              <a:solidFill>
                <a:srgbClr val="0000FF"/>
              </a:solidFill>
            </a:endParaRPr>
          </a:p>
          <a:p>
            <a:pPr marL="0" lvl="0" indent="0" algn="r" rtl="0">
              <a:lnSpc>
                <a:spcPct val="115000"/>
              </a:lnSpc>
              <a:spcBef>
                <a:spcPts val="1100"/>
              </a:spcBef>
              <a:spcAft>
                <a:spcPts val="0"/>
              </a:spcAft>
              <a:buNone/>
            </a:pPr>
            <a:r>
              <a:rPr lang="en" sz="2150" b="1">
                <a:solidFill>
                  <a:srgbClr val="0000FF"/>
                </a:solidFill>
              </a:rPr>
              <a:t>- Fr.</a:t>
            </a:r>
            <a:r>
              <a:rPr lang="en" sz="2150" b="1">
                <a:solidFill>
                  <a:srgbClr val="0000FF"/>
                </a:solidFill>
                <a:latin typeface="Merriweather"/>
                <a:ea typeface="Merriweather"/>
                <a:cs typeface="Merriweather"/>
                <a:sym typeface="Merriweather"/>
              </a:rPr>
              <a:t> </a:t>
            </a:r>
            <a:r>
              <a:rPr lang="en" sz="2150" b="1">
                <a:solidFill>
                  <a:srgbClr val="0000FF"/>
                </a:solidFill>
              </a:rPr>
              <a:t>Georges Lemaître, S.J.</a:t>
            </a:r>
            <a:endParaRPr sz="2150" b="1">
              <a:solidFill>
                <a:srgbClr val="0000FF"/>
              </a:solidFill>
            </a:endParaRPr>
          </a:p>
          <a:p>
            <a:pPr marL="0" lvl="0" indent="0" algn="r" rtl="0">
              <a:lnSpc>
                <a:spcPct val="115000"/>
              </a:lnSpc>
              <a:spcBef>
                <a:spcPts val="0"/>
              </a:spcBef>
              <a:spcAft>
                <a:spcPts val="0"/>
              </a:spcAft>
              <a:buClr>
                <a:schemeClr val="dk1"/>
              </a:buClr>
              <a:buSzPts val="1100"/>
              <a:buFont typeface="Arial"/>
              <a:buNone/>
            </a:pPr>
            <a:r>
              <a:rPr lang="en" sz="2150" b="1">
                <a:solidFill>
                  <a:srgbClr val="0000FF"/>
                </a:solidFill>
              </a:rPr>
              <a:t>Developer of the Big Bang Theory</a:t>
            </a:r>
            <a:endParaRPr sz="2150" b="1">
              <a:solidFill>
                <a:srgbClr val="0000FF"/>
              </a:solidFill>
            </a:endParaRPr>
          </a:p>
        </p:txBody>
      </p:sp>
      <p:pic>
        <p:nvPicPr>
          <p:cNvPr id="127" name="Google Shape;127;p22"/>
          <p:cNvPicPr preferRelativeResize="0"/>
          <p:nvPr/>
        </p:nvPicPr>
        <p:blipFill>
          <a:blip r:embed="rId3">
            <a:alphaModFix/>
          </a:blip>
          <a:stretch>
            <a:fillRect/>
          </a:stretch>
        </p:blipFill>
        <p:spPr>
          <a:xfrm>
            <a:off x="0" y="1118600"/>
            <a:ext cx="3441300" cy="2283257"/>
          </a:xfrm>
          <a:prstGeom prst="rect">
            <a:avLst/>
          </a:prstGeom>
          <a:noFill/>
          <a:ln>
            <a:noFill/>
          </a:ln>
        </p:spPr>
      </p:pic>
      <p:sp>
        <p:nvSpPr>
          <p:cNvPr id="128" name="Google Shape;128;p22"/>
          <p:cNvSpPr txBox="1"/>
          <p:nvPr/>
        </p:nvSpPr>
        <p:spPr>
          <a:xfrm>
            <a:off x="165925" y="3581900"/>
            <a:ext cx="24498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a:solidFill>
                  <a:schemeClr val="dk1"/>
                </a:solidFill>
              </a:rPr>
              <a:t>Photo of Lemaître and Einstein, 1933</a:t>
            </a:r>
            <a:endParaRPr sz="10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AD1DC"/>
        </a:solidFill>
        <a:effectLst/>
      </p:bgPr>
    </p:bg>
    <p:spTree>
      <p:nvGrpSpPr>
        <p:cNvPr id="1" name="Shape 59"/>
        <p:cNvGrpSpPr/>
        <p:nvPr/>
      </p:nvGrpSpPr>
      <p:grpSpPr>
        <a:xfrm>
          <a:off x="0" y="0"/>
          <a:ext cx="0" cy="0"/>
          <a:chOff x="0" y="0"/>
          <a:chExt cx="0" cy="0"/>
        </a:xfrm>
      </p:grpSpPr>
      <p:sp>
        <p:nvSpPr>
          <p:cNvPr id="60" name="Google Shape;60;p14"/>
          <p:cNvSpPr txBox="1"/>
          <p:nvPr/>
        </p:nvSpPr>
        <p:spPr>
          <a:xfrm>
            <a:off x="406425" y="308325"/>
            <a:ext cx="82689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400" b="1" u="sng"/>
              <a:t>How do we know?</a:t>
            </a:r>
            <a:endParaRPr sz="2400" b="1" u="sng"/>
          </a:p>
        </p:txBody>
      </p:sp>
      <p:sp>
        <p:nvSpPr>
          <p:cNvPr id="61" name="Google Shape;61;p14"/>
          <p:cNvSpPr txBox="1"/>
          <p:nvPr/>
        </p:nvSpPr>
        <p:spPr>
          <a:xfrm>
            <a:off x="7105600" y="1107175"/>
            <a:ext cx="1135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observation</a:t>
            </a:r>
            <a:endParaRPr/>
          </a:p>
        </p:txBody>
      </p:sp>
      <p:sp>
        <p:nvSpPr>
          <p:cNvPr id="62" name="Google Shape;62;p14"/>
          <p:cNvSpPr txBox="1"/>
          <p:nvPr/>
        </p:nvSpPr>
        <p:spPr>
          <a:xfrm>
            <a:off x="6699175" y="1892025"/>
            <a:ext cx="11352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Empirical evidence</a:t>
            </a:r>
            <a:endParaRPr/>
          </a:p>
        </p:txBody>
      </p:sp>
      <p:sp>
        <p:nvSpPr>
          <p:cNvPr id="63" name="Google Shape;63;p14"/>
          <p:cNvSpPr txBox="1"/>
          <p:nvPr/>
        </p:nvSpPr>
        <p:spPr>
          <a:xfrm>
            <a:off x="6787150" y="3048575"/>
            <a:ext cx="1527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Math</a:t>
            </a:r>
            <a:endParaRPr/>
          </a:p>
        </p:txBody>
      </p:sp>
      <p:sp>
        <p:nvSpPr>
          <p:cNvPr id="64" name="Google Shape;64;p14"/>
          <p:cNvSpPr txBox="1"/>
          <p:nvPr/>
        </p:nvSpPr>
        <p:spPr>
          <a:xfrm>
            <a:off x="6699175" y="3807900"/>
            <a:ext cx="1135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Logic</a:t>
            </a:r>
            <a:endParaRPr/>
          </a:p>
        </p:txBody>
      </p:sp>
      <p:sp>
        <p:nvSpPr>
          <p:cNvPr id="65" name="Google Shape;65;p14"/>
          <p:cNvSpPr txBox="1"/>
          <p:nvPr/>
        </p:nvSpPr>
        <p:spPr>
          <a:xfrm>
            <a:off x="5451550" y="1892025"/>
            <a:ext cx="13356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b="1" u="sng"/>
              <a:t>REASON</a:t>
            </a:r>
            <a:endParaRPr b="1" u="sng"/>
          </a:p>
        </p:txBody>
      </p:sp>
      <p:sp>
        <p:nvSpPr>
          <p:cNvPr id="66" name="Google Shape;66;p14"/>
          <p:cNvSpPr txBox="1"/>
          <p:nvPr/>
        </p:nvSpPr>
        <p:spPr>
          <a:xfrm>
            <a:off x="495825" y="1264550"/>
            <a:ext cx="13356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A trustworthy person told me so…(BELIEF)</a:t>
            </a:r>
            <a:endParaRPr/>
          </a:p>
        </p:txBody>
      </p:sp>
      <p:sp>
        <p:nvSpPr>
          <p:cNvPr id="67" name="Google Shape;67;p14"/>
          <p:cNvSpPr txBox="1"/>
          <p:nvPr/>
        </p:nvSpPr>
        <p:spPr>
          <a:xfrm>
            <a:off x="1339750" y="2616438"/>
            <a:ext cx="12363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God tells us (Revelation)</a:t>
            </a:r>
            <a:endParaRPr/>
          </a:p>
        </p:txBody>
      </p:sp>
      <p:sp>
        <p:nvSpPr>
          <p:cNvPr id="68" name="Google Shape;68;p14"/>
          <p:cNvSpPr txBox="1"/>
          <p:nvPr/>
        </p:nvSpPr>
        <p:spPr>
          <a:xfrm>
            <a:off x="2401250" y="1580150"/>
            <a:ext cx="1605600" cy="415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500" b="1" u="sng"/>
              <a:t>FAITH</a:t>
            </a:r>
            <a:endParaRPr sz="1500" b="1" u="sng"/>
          </a:p>
        </p:txBody>
      </p:sp>
      <p:pic>
        <p:nvPicPr>
          <p:cNvPr id="69" name="Google Shape;69;p14"/>
          <p:cNvPicPr preferRelativeResize="0"/>
          <p:nvPr/>
        </p:nvPicPr>
        <p:blipFill>
          <a:blip r:embed="rId3">
            <a:alphaModFix/>
          </a:blip>
          <a:stretch>
            <a:fillRect/>
          </a:stretch>
        </p:blipFill>
        <p:spPr>
          <a:xfrm>
            <a:off x="3216850" y="948163"/>
            <a:ext cx="2503324" cy="2503324"/>
          </a:xfrm>
          <a:prstGeom prst="rect">
            <a:avLst/>
          </a:prstGeom>
          <a:noFill/>
          <a:ln>
            <a:noFill/>
          </a:ln>
        </p:spPr>
      </p:pic>
      <p:sp>
        <p:nvSpPr>
          <p:cNvPr id="70" name="Google Shape;70;p14"/>
          <p:cNvSpPr txBox="1"/>
          <p:nvPr/>
        </p:nvSpPr>
        <p:spPr>
          <a:xfrm>
            <a:off x="2259150" y="3537225"/>
            <a:ext cx="4290900" cy="1508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b="1" i="1">
                <a:solidFill>
                  <a:srgbClr val="0000FF"/>
                </a:solidFill>
                <a:latin typeface="Roboto"/>
                <a:ea typeface="Roboto"/>
                <a:cs typeface="Roboto"/>
                <a:sym typeface="Roboto"/>
              </a:rPr>
              <a:t>Faith and reason are like two wings on which the human spirit rises to the contemplation of truth.</a:t>
            </a:r>
            <a:endParaRPr sz="1800" b="1" i="1">
              <a:solidFill>
                <a:srgbClr val="0000FF"/>
              </a:solidFill>
              <a:latin typeface="Roboto"/>
              <a:ea typeface="Roboto"/>
              <a:cs typeface="Roboto"/>
              <a:sym typeface="Roboto"/>
            </a:endParaRPr>
          </a:p>
          <a:p>
            <a:pPr marL="0" lvl="0" indent="0" algn="r" rtl="0">
              <a:spcBef>
                <a:spcPts val="0"/>
              </a:spcBef>
              <a:spcAft>
                <a:spcPts val="0"/>
              </a:spcAft>
              <a:buNone/>
            </a:pPr>
            <a:r>
              <a:rPr lang="en" sz="1600" b="1" i="1">
                <a:solidFill>
                  <a:srgbClr val="0000FF"/>
                </a:solidFill>
                <a:latin typeface="Roboto"/>
                <a:ea typeface="Roboto"/>
                <a:cs typeface="Roboto"/>
                <a:sym typeface="Roboto"/>
              </a:rPr>
              <a:t>	-Fides et Ratio.</a:t>
            </a:r>
            <a:endParaRPr sz="1600" b="1" i="1">
              <a:solidFill>
                <a:srgbClr val="0000FF"/>
              </a:solidFill>
              <a:latin typeface="Roboto"/>
              <a:ea typeface="Roboto"/>
              <a:cs typeface="Roboto"/>
              <a:sym typeface="Roboto"/>
            </a:endParaRPr>
          </a:p>
          <a:p>
            <a:pPr marL="0" lvl="0" indent="0" algn="r" rtl="0">
              <a:spcBef>
                <a:spcPts val="0"/>
              </a:spcBef>
              <a:spcAft>
                <a:spcPts val="0"/>
              </a:spcAft>
              <a:buNone/>
            </a:pPr>
            <a:r>
              <a:rPr lang="en" sz="1600" b="1" i="1">
                <a:solidFill>
                  <a:srgbClr val="0000FF"/>
                </a:solidFill>
                <a:latin typeface="Roboto"/>
                <a:ea typeface="Roboto"/>
                <a:cs typeface="Roboto"/>
                <a:sym typeface="Roboto"/>
              </a:rPr>
              <a:t>-Pope Saint John Paul II</a:t>
            </a:r>
            <a:endParaRPr sz="1600" b="1" i="1">
              <a:solidFill>
                <a:srgbClr val="0000FF"/>
              </a:solidFill>
              <a:latin typeface="Roboto"/>
              <a:ea typeface="Roboto"/>
              <a:cs typeface="Roboto"/>
              <a:sym typeface="Roboto"/>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2" presetClass="entr" presetSubtype="8" fill="hold" nodeType="clickEffect">
                                  <p:stCondLst>
                                    <p:cond delay="0"/>
                                  </p:stCondLst>
                                  <p:childTnLst>
                                    <p:set>
                                      <p:cBhvr>
                                        <p:cTn id="38" dur="1" fill="hold">
                                          <p:stCondLst>
                                            <p:cond delay="0"/>
                                          </p:stCondLst>
                                        </p:cTn>
                                        <p:tgtEl>
                                          <p:spTgt spid="69"/>
                                        </p:tgtEl>
                                        <p:attrNameLst>
                                          <p:attrName>style.visibility</p:attrName>
                                        </p:attrNameLst>
                                      </p:cBhvr>
                                      <p:to>
                                        <p:strVal val="visible"/>
                                      </p:to>
                                    </p:set>
                                    <p:anim calcmode="lin" valueType="num">
                                      <p:cBhvr additive="base">
                                        <p:cTn id="39" dur="1000"/>
                                        <p:tgtEl>
                                          <p:spTgt spid="69"/>
                                        </p:tgtEl>
                                        <p:attrNameLst>
                                          <p:attrName>ppt_x</p:attrName>
                                        </p:attrNameLst>
                                      </p:cBhvr>
                                      <p:tavLst>
                                        <p:tav tm="0">
                                          <p:val>
                                            <p:strVal val="#ppt_x-1"/>
                                          </p:val>
                                        </p:tav>
                                        <p:tav tm="100000">
                                          <p:val>
                                            <p:strVal val="#ppt_x"/>
                                          </p:val>
                                        </p:tav>
                                      </p:tavLst>
                                    </p:anim>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70"/>
                                        </p:tgtEl>
                                        <p:attrNameLst>
                                          <p:attrName>style.visibility</p:attrName>
                                        </p:attrNameLst>
                                      </p:cBhvr>
                                      <p:to>
                                        <p:strVal val="visible"/>
                                      </p:to>
                                    </p:set>
                                    <p:animEffect transition="in" filter="fade">
                                      <p:cBhvr>
                                        <p:cTn id="44" dur="10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4"/>
        <p:cNvGrpSpPr/>
        <p:nvPr/>
      </p:nvGrpSpPr>
      <p:grpSpPr>
        <a:xfrm>
          <a:off x="0" y="0"/>
          <a:ext cx="0" cy="0"/>
          <a:chOff x="0" y="0"/>
          <a:chExt cx="0" cy="0"/>
        </a:xfrm>
      </p:grpSpPr>
      <p:sp>
        <p:nvSpPr>
          <p:cNvPr id="75" name="Google Shape;75;p15"/>
          <p:cNvSpPr txBox="1"/>
          <p:nvPr/>
        </p:nvSpPr>
        <p:spPr>
          <a:xfrm>
            <a:off x="6769250" y="224250"/>
            <a:ext cx="2158200" cy="677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200">
                <a:solidFill>
                  <a:srgbClr val="FF0000"/>
                </a:solidFill>
                <a:latin typeface="Georgia"/>
                <a:ea typeface="Georgia"/>
                <a:cs typeface="Georgia"/>
                <a:sym typeface="Georgia"/>
              </a:rPr>
              <a:t>Revelation</a:t>
            </a:r>
            <a:endParaRPr sz="3200">
              <a:solidFill>
                <a:srgbClr val="FF0000"/>
              </a:solidFill>
              <a:latin typeface="Georgia"/>
              <a:ea typeface="Georgia"/>
              <a:cs typeface="Georgia"/>
              <a:sym typeface="Georgia"/>
            </a:endParaRPr>
          </a:p>
        </p:txBody>
      </p:sp>
      <p:pic>
        <p:nvPicPr>
          <p:cNvPr id="76" name="Google Shape;76;p15"/>
          <p:cNvPicPr preferRelativeResize="0"/>
          <p:nvPr/>
        </p:nvPicPr>
        <p:blipFill>
          <a:blip r:embed="rId4">
            <a:alphaModFix/>
          </a:blip>
          <a:stretch>
            <a:fillRect/>
          </a:stretch>
        </p:blipFill>
        <p:spPr>
          <a:xfrm>
            <a:off x="881250" y="1779900"/>
            <a:ext cx="3422001" cy="2566501"/>
          </a:xfrm>
          <a:prstGeom prst="rect">
            <a:avLst/>
          </a:prstGeom>
          <a:noFill/>
          <a:ln w="9525" cap="flat" cmpd="sng">
            <a:solidFill>
              <a:schemeClr val="dk1"/>
            </a:solidFill>
            <a:prstDash val="solid"/>
            <a:round/>
            <a:headEnd type="none" w="sm" len="sm"/>
            <a:tailEnd type="none" w="sm" len="sm"/>
          </a:ln>
        </p:spPr>
      </p:pic>
      <p:sp>
        <p:nvSpPr>
          <p:cNvPr id="77" name="Google Shape;77;p15"/>
          <p:cNvSpPr txBox="1"/>
          <p:nvPr/>
        </p:nvSpPr>
        <p:spPr>
          <a:xfrm>
            <a:off x="948350" y="336350"/>
            <a:ext cx="3354900" cy="1416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000" b="1" u="sng"/>
              <a:t>Natural Revelation</a:t>
            </a:r>
            <a:r>
              <a:rPr lang="en" sz="2000" b="1"/>
              <a:t>: Knowing about God from observing nature and using reason.</a:t>
            </a:r>
            <a:endParaRPr sz="2000" b="1"/>
          </a:p>
        </p:txBody>
      </p:sp>
      <p:pic>
        <p:nvPicPr>
          <p:cNvPr id="78" name="Google Shape;78;p15"/>
          <p:cNvPicPr preferRelativeResize="0"/>
          <p:nvPr/>
        </p:nvPicPr>
        <p:blipFill>
          <a:blip r:embed="rId5">
            <a:alphaModFix/>
          </a:blip>
          <a:stretch>
            <a:fillRect/>
          </a:stretch>
        </p:blipFill>
        <p:spPr>
          <a:xfrm>
            <a:off x="4866176" y="2729050"/>
            <a:ext cx="2619375" cy="1743075"/>
          </a:xfrm>
          <a:prstGeom prst="rect">
            <a:avLst/>
          </a:prstGeom>
          <a:noFill/>
          <a:ln w="9525" cap="flat" cmpd="sng">
            <a:solidFill>
              <a:schemeClr val="dk2"/>
            </a:solidFill>
            <a:prstDash val="solid"/>
            <a:round/>
            <a:headEnd type="none" w="sm" len="sm"/>
            <a:tailEnd type="none" w="sm" len="sm"/>
          </a:ln>
        </p:spPr>
      </p:pic>
      <p:sp>
        <p:nvSpPr>
          <p:cNvPr id="79" name="Google Shape;79;p15"/>
          <p:cNvSpPr txBox="1"/>
          <p:nvPr/>
        </p:nvSpPr>
        <p:spPr>
          <a:xfrm>
            <a:off x="4540850" y="1436038"/>
            <a:ext cx="3139200" cy="1293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b="1" u="sng"/>
              <a:t>Divine Revelation</a:t>
            </a:r>
            <a:r>
              <a:rPr lang="en" sz="1800" b="1"/>
              <a:t>: God making himself known in the Scripture and Tradition of the Church.</a:t>
            </a:r>
            <a:endParaRPr sz="1800" b="1"/>
          </a:p>
        </p:txBody>
      </p:sp>
      <p:sp>
        <p:nvSpPr>
          <p:cNvPr id="80" name="Google Shape;80;p15"/>
          <p:cNvSpPr/>
          <p:nvPr/>
        </p:nvSpPr>
        <p:spPr>
          <a:xfrm rot="10800000">
            <a:off x="4303250" y="434325"/>
            <a:ext cx="2354400" cy="6168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rot="2022005">
            <a:off x="7964965" y="794120"/>
            <a:ext cx="476349" cy="1873278"/>
          </a:xfrm>
          <a:prstGeom prst="down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9D2E9"/>
        </a:solidFill>
        <a:effectLst/>
      </p:bgPr>
    </p:bg>
    <p:spTree>
      <p:nvGrpSpPr>
        <p:cNvPr id="1" name="Shape 85"/>
        <p:cNvGrpSpPr/>
        <p:nvPr/>
      </p:nvGrpSpPr>
      <p:grpSpPr>
        <a:xfrm>
          <a:off x="0" y="0"/>
          <a:ext cx="0" cy="0"/>
          <a:chOff x="0" y="0"/>
          <a:chExt cx="0" cy="0"/>
        </a:xfrm>
      </p:grpSpPr>
      <p:pic>
        <p:nvPicPr>
          <p:cNvPr id="86" name="Google Shape;86;p16" descr="What is divine revelation?" title="3 Minute Theology 2.1:  What is Divine Revelation?">
            <a:hlinkClick r:id="rId3"/>
          </p:cNvPr>
          <p:cNvPicPr preferRelativeResize="0"/>
          <p:nvPr/>
        </p:nvPicPr>
        <p:blipFill>
          <a:blip r:embed="rId4">
            <a:alphaModFix/>
          </a:blip>
          <a:stretch>
            <a:fillRect/>
          </a:stretch>
        </p:blipFill>
        <p:spPr>
          <a:xfrm>
            <a:off x="2286000" y="1298500"/>
            <a:ext cx="4572000" cy="3429000"/>
          </a:xfrm>
          <a:prstGeom prst="rect">
            <a:avLst/>
          </a:prstGeom>
          <a:noFill/>
          <a:ln>
            <a:noFill/>
          </a:ln>
        </p:spPr>
      </p:pic>
      <p:sp>
        <p:nvSpPr>
          <p:cNvPr id="87" name="Google Shape;87;p16"/>
          <p:cNvSpPr txBox="1"/>
          <p:nvPr/>
        </p:nvSpPr>
        <p:spPr>
          <a:xfrm>
            <a:off x="951900" y="517150"/>
            <a:ext cx="7240200" cy="554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400" b="1" u="sng">
                <a:solidFill>
                  <a:schemeClr val="dk1"/>
                </a:solidFill>
              </a:rPr>
              <a:t>Natural Revelation and Divine Revelation</a:t>
            </a:r>
            <a:endParaRPr sz="2400" b="1" u="sng">
              <a:solidFill>
                <a:schemeClr val="dk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fade">
                                      <p:cBhvr>
                                        <p:cTn id="7" dur="10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CFE2F3"/>
        </a:solidFill>
        <a:effectLst/>
      </p:bgPr>
    </p:bg>
    <p:spTree>
      <p:nvGrpSpPr>
        <p:cNvPr id="1" name="Shape 91"/>
        <p:cNvGrpSpPr/>
        <p:nvPr/>
      </p:nvGrpSpPr>
      <p:grpSpPr>
        <a:xfrm>
          <a:off x="0" y="0"/>
          <a:ext cx="0" cy="0"/>
          <a:chOff x="0" y="0"/>
          <a:chExt cx="0" cy="0"/>
        </a:xfrm>
      </p:grpSpPr>
      <p:sp>
        <p:nvSpPr>
          <p:cNvPr id="92" name="Google Shape;92;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What is the nature of science?</a:t>
            </a:r>
            <a:endParaRPr/>
          </a:p>
        </p:txBody>
      </p:sp>
      <p:sp>
        <p:nvSpPr>
          <p:cNvPr id="93" name="Google Shape;93;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62500" lnSpcReduction="10000"/>
          </a:bodyPr>
          <a:lstStyle/>
          <a:p>
            <a:pPr marL="0" lvl="0" indent="0" algn="l" rtl="0">
              <a:spcBef>
                <a:spcPts val="900"/>
              </a:spcBef>
              <a:spcAft>
                <a:spcPts val="0"/>
              </a:spcAft>
              <a:buClr>
                <a:schemeClr val="dk1"/>
              </a:buClr>
              <a:buSzPct val="32352"/>
              <a:buFont typeface="Arial"/>
              <a:buNone/>
            </a:pPr>
            <a:r>
              <a:rPr lang="en" sz="3400">
                <a:solidFill>
                  <a:srgbClr val="0BD0D9"/>
                </a:solidFill>
              </a:rPr>
              <a:t></a:t>
            </a:r>
            <a:r>
              <a:rPr lang="en" sz="3600">
                <a:solidFill>
                  <a:schemeClr val="dk1"/>
                </a:solidFill>
              </a:rPr>
              <a:t>Science is a body of knowledge based on the study of nature.</a:t>
            </a:r>
            <a:endParaRPr sz="3600">
              <a:solidFill>
                <a:schemeClr val="dk1"/>
              </a:solidFill>
            </a:endParaRPr>
          </a:p>
          <a:p>
            <a:pPr marL="0" lvl="0" indent="0" algn="l" rtl="0">
              <a:spcBef>
                <a:spcPts val="900"/>
              </a:spcBef>
              <a:spcAft>
                <a:spcPts val="0"/>
              </a:spcAft>
              <a:buClr>
                <a:schemeClr val="dk1"/>
              </a:buClr>
              <a:buSzPct val="32352"/>
              <a:buFont typeface="Arial"/>
              <a:buNone/>
            </a:pPr>
            <a:r>
              <a:rPr lang="en" sz="3400">
                <a:solidFill>
                  <a:srgbClr val="0BD0D9"/>
                </a:solidFill>
              </a:rPr>
              <a:t></a:t>
            </a:r>
            <a:r>
              <a:rPr lang="en" sz="3600">
                <a:solidFill>
                  <a:schemeClr val="dk1"/>
                </a:solidFill>
              </a:rPr>
              <a:t>Uses evidence to construct testable explanations and predictions of natural phenomena</a:t>
            </a:r>
            <a:endParaRPr sz="3600">
              <a:solidFill>
                <a:schemeClr val="dk1"/>
              </a:solidFill>
            </a:endParaRPr>
          </a:p>
          <a:p>
            <a:pPr marL="0" lvl="0" indent="0" algn="l" rtl="0">
              <a:spcBef>
                <a:spcPts val="900"/>
              </a:spcBef>
              <a:spcAft>
                <a:spcPts val="0"/>
              </a:spcAft>
              <a:buClr>
                <a:schemeClr val="dk1"/>
              </a:buClr>
              <a:buSzPct val="32352"/>
              <a:buFont typeface="Arial"/>
              <a:buNone/>
            </a:pPr>
            <a:r>
              <a:rPr lang="en" sz="3400">
                <a:solidFill>
                  <a:srgbClr val="0BD0D9"/>
                </a:solidFill>
              </a:rPr>
              <a:t></a:t>
            </a:r>
            <a:r>
              <a:rPr lang="en" sz="3600">
                <a:solidFill>
                  <a:schemeClr val="dk1"/>
                </a:solidFill>
              </a:rPr>
              <a:t>Scientific inquiry is both a creative process and a process rooted in unbiased observations and experimentation</a:t>
            </a:r>
            <a:endParaRPr sz="3600">
              <a:solidFill>
                <a:schemeClr val="dk1"/>
              </a:solidFill>
            </a:endParaRPr>
          </a:p>
          <a:p>
            <a:pPr marL="0" lvl="0" indent="0" algn="l" rtl="0">
              <a:spcBef>
                <a:spcPts val="900"/>
              </a:spcBef>
              <a:spcAft>
                <a:spcPts val="0"/>
              </a:spcAft>
              <a:buClr>
                <a:schemeClr val="dk1"/>
              </a:buClr>
              <a:buSzPct val="32352"/>
              <a:buFont typeface="Arial"/>
              <a:buNone/>
            </a:pPr>
            <a:r>
              <a:rPr lang="en" sz="3400">
                <a:solidFill>
                  <a:srgbClr val="0BD0D9"/>
                </a:solidFill>
              </a:rPr>
              <a:t></a:t>
            </a:r>
            <a:r>
              <a:rPr lang="en" sz="3600">
                <a:solidFill>
                  <a:schemeClr val="dk1"/>
                </a:solidFill>
              </a:rPr>
              <a:t>New scientific ideas are generated by curiosity, skepticism, open-mindedness, and creativity </a:t>
            </a:r>
            <a:endParaRPr sz="3600">
              <a:solidFill>
                <a:schemeClr val="dk1"/>
              </a:solidFill>
            </a:endParaRPr>
          </a:p>
          <a:p>
            <a:pPr marL="0" lvl="0" indent="0" algn="l" rtl="0">
              <a:spcBef>
                <a:spcPts val="0"/>
              </a:spcBef>
              <a:spcAft>
                <a:spcPts val="120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97"/>
        <p:cNvGrpSpPr/>
        <p:nvPr/>
      </p:nvGrpSpPr>
      <p:grpSpPr>
        <a:xfrm>
          <a:off x="0" y="0"/>
          <a:ext cx="0" cy="0"/>
          <a:chOff x="0" y="0"/>
          <a:chExt cx="0" cy="0"/>
        </a:xfrm>
      </p:grpSpPr>
      <p:pic>
        <p:nvPicPr>
          <p:cNvPr id="98" name="Google Shape;98;p18"/>
          <p:cNvPicPr preferRelativeResize="0"/>
          <p:nvPr/>
        </p:nvPicPr>
        <p:blipFill>
          <a:blip r:embed="rId3">
            <a:alphaModFix/>
          </a:blip>
          <a:stretch>
            <a:fillRect/>
          </a:stretch>
        </p:blipFill>
        <p:spPr>
          <a:xfrm>
            <a:off x="2053903" y="0"/>
            <a:ext cx="5036194"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102"/>
        <p:cNvGrpSpPr/>
        <p:nvPr/>
      </p:nvGrpSpPr>
      <p:grpSpPr>
        <a:xfrm>
          <a:off x="0" y="0"/>
          <a:ext cx="0" cy="0"/>
          <a:chOff x="0" y="0"/>
          <a:chExt cx="0" cy="0"/>
        </a:xfrm>
      </p:grpSpPr>
      <p:sp>
        <p:nvSpPr>
          <p:cNvPr id="103" name="Google Shape;103;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2620"/>
              <a:t>What Science Does </a:t>
            </a:r>
            <a:endParaRPr sz="2620"/>
          </a:p>
        </p:txBody>
      </p:sp>
      <p:sp>
        <p:nvSpPr>
          <p:cNvPr id="104" name="Google Shape;104;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0" lvl="0" indent="0" algn="l" rtl="0">
              <a:spcBef>
                <a:spcPts val="900"/>
              </a:spcBef>
              <a:spcAft>
                <a:spcPts val="0"/>
              </a:spcAft>
              <a:buClr>
                <a:schemeClr val="dk1"/>
              </a:buClr>
              <a:buSzPts val="1100"/>
              <a:buFont typeface="Arial"/>
              <a:buNone/>
            </a:pPr>
            <a:r>
              <a:rPr lang="en">
                <a:solidFill>
                  <a:srgbClr val="0BD0D9"/>
                </a:solidFill>
              </a:rPr>
              <a:t></a:t>
            </a:r>
            <a:r>
              <a:rPr lang="en">
                <a:solidFill>
                  <a:schemeClr val="dk1"/>
                </a:solidFill>
              </a:rPr>
              <a:t>Most scientific fields are guided by research that results in a constant reevaluation of what is known</a:t>
            </a:r>
            <a:endParaRPr>
              <a:solidFill>
                <a:schemeClr val="dk1"/>
              </a:solidFill>
            </a:endParaRPr>
          </a:p>
          <a:p>
            <a:pPr marL="0" lvl="0" indent="0" algn="l" rtl="0">
              <a:spcBef>
                <a:spcPts val="900"/>
              </a:spcBef>
              <a:spcAft>
                <a:spcPts val="0"/>
              </a:spcAft>
              <a:buClr>
                <a:schemeClr val="dk1"/>
              </a:buClr>
              <a:buSzPts val="1100"/>
              <a:buFont typeface="Arial"/>
              <a:buNone/>
            </a:pPr>
            <a:r>
              <a:rPr lang="en">
                <a:solidFill>
                  <a:srgbClr val="0BD0D9"/>
                </a:solidFill>
              </a:rPr>
              <a:t></a:t>
            </a:r>
            <a:r>
              <a:rPr lang="en">
                <a:solidFill>
                  <a:schemeClr val="dk1"/>
                </a:solidFill>
              </a:rPr>
              <a:t>Science aims to investigate and explain the natural world and make useful predictions</a:t>
            </a:r>
            <a:endParaRPr>
              <a:solidFill>
                <a:schemeClr val="dk1"/>
              </a:solidFill>
            </a:endParaRPr>
          </a:p>
          <a:p>
            <a:pPr marL="0" lvl="0" indent="0" algn="l" rtl="0">
              <a:spcBef>
                <a:spcPts val="900"/>
              </a:spcBef>
              <a:spcAft>
                <a:spcPts val="0"/>
              </a:spcAft>
              <a:buClr>
                <a:schemeClr val="dk1"/>
              </a:buClr>
              <a:buSzPts val="1100"/>
              <a:buFont typeface="Arial"/>
              <a:buNone/>
            </a:pPr>
            <a:r>
              <a:rPr lang="en">
                <a:solidFill>
                  <a:srgbClr val="0BD0D9"/>
                </a:solidFill>
              </a:rPr>
              <a:t></a:t>
            </a:r>
            <a:r>
              <a:rPr lang="en">
                <a:solidFill>
                  <a:schemeClr val="dk1"/>
                </a:solidFill>
              </a:rPr>
              <a:t>Science relies on </a:t>
            </a:r>
            <a:r>
              <a:rPr lang="en" i="1">
                <a:solidFill>
                  <a:schemeClr val="dk1"/>
                </a:solidFill>
              </a:rPr>
              <a:t>testing explanations</a:t>
            </a:r>
            <a:endParaRPr i="1">
              <a:solidFill>
                <a:schemeClr val="dk1"/>
              </a:solidFill>
            </a:endParaRPr>
          </a:p>
          <a:p>
            <a:pPr marL="0" lvl="0" indent="0" algn="l" rtl="0">
              <a:spcBef>
                <a:spcPts val="900"/>
              </a:spcBef>
              <a:spcAft>
                <a:spcPts val="0"/>
              </a:spcAft>
              <a:buNone/>
            </a:pPr>
            <a:r>
              <a:rPr lang="en">
                <a:solidFill>
                  <a:srgbClr val="0BD0D9"/>
                </a:solidFill>
              </a:rPr>
              <a:t></a:t>
            </a:r>
            <a:r>
              <a:rPr lang="en">
                <a:solidFill>
                  <a:schemeClr val="dk1"/>
                </a:solidFill>
              </a:rPr>
              <a:t>Often times, science comes to conclusions through disproving things rather than proving things. </a:t>
            </a:r>
            <a:endParaRPr>
              <a:solidFill>
                <a:schemeClr val="dk1"/>
              </a:solidFill>
            </a:endParaRPr>
          </a:p>
          <a:p>
            <a:pPr marL="0" lvl="0" indent="0" algn="l" rtl="0">
              <a:spcBef>
                <a:spcPts val="900"/>
              </a:spcBef>
              <a:spcAft>
                <a:spcPts val="0"/>
              </a:spcAft>
              <a:buClr>
                <a:schemeClr val="dk1"/>
              </a:buClr>
              <a:buSzPts val="1100"/>
              <a:buFont typeface="Arial"/>
              <a:buNone/>
            </a:pPr>
            <a:r>
              <a:rPr lang="en" u="sng">
                <a:solidFill>
                  <a:schemeClr val="hlink"/>
                </a:solidFill>
                <a:hlinkClick r:id="rId3"/>
              </a:rPr>
              <a:t>science vs pseudoscience</a:t>
            </a:r>
            <a:endParaRPr>
              <a:solidFill>
                <a:schemeClr val="dk1"/>
              </a:solidFill>
            </a:endParaRPr>
          </a:p>
          <a:p>
            <a:pPr marL="0" lvl="0" indent="0" algn="l" rtl="0">
              <a:spcBef>
                <a:spcPts val="0"/>
              </a:spcBef>
              <a:spcAft>
                <a:spcPts val="120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2CC"/>
        </a:solidFill>
        <a:effectLst/>
      </p:bgPr>
    </p:bg>
    <p:spTree>
      <p:nvGrpSpPr>
        <p:cNvPr id="1" name="Shape 108"/>
        <p:cNvGrpSpPr/>
        <p:nvPr/>
      </p:nvGrpSpPr>
      <p:grpSpPr>
        <a:xfrm>
          <a:off x="0" y="0"/>
          <a:ext cx="0" cy="0"/>
          <a:chOff x="0" y="0"/>
          <a:chExt cx="0" cy="0"/>
        </a:xfrm>
      </p:grpSpPr>
      <p:sp>
        <p:nvSpPr>
          <p:cNvPr id="109" name="Google Shape;109;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The Scientific Method:</a:t>
            </a:r>
            <a:endParaRPr/>
          </a:p>
        </p:txBody>
      </p:sp>
      <p:sp>
        <p:nvSpPr>
          <p:cNvPr id="110" name="Google Shape;110;p20"/>
          <p:cNvSpPr txBox="1">
            <a:spLocks noGrp="1"/>
          </p:cNvSpPr>
          <p:nvPr>
            <p:ph type="body" idx="1"/>
          </p:nvPr>
        </p:nvSpPr>
        <p:spPr>
          <a:xfrm>
            <a:off x="311700" y="1152475"/>
            <a:ext cx="8520600" cy="34152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Scientific inquiry starts with asking questions and processing information from a variety of sources</a:t>
            </a:r>
            <a:endParaRPr/>
          </a:p>
          <a:p>
            <a:pPr marL="457200" lvl="0" indent="-342900" algn="l" rtl="0">
              <a:spcBef>
                <a:spcPts val="0"/>
              </a:spcBef>
              <a:spcAft>
                <a:spcPts val="0"/>
              </a:spcAft>
              <a:buSzPts val="1800"/>
              <a:buChar char="●"/>
            </a:pPr>
            <a:r>
              <a:rPr lang="en"/>
              <a:t>It follows with forming a hypothesis: a TESTABLE explanation for a set of scientific observations</a:t>
            </a:r>
            <a:endParaRPr/>
          </a:p>
          <a:p>
            <a:pPr marL="457200" lvl="0" indent="-342900" algn="l" rtl="0">
              <a:spcBef>
                <a:spcPts val="0"/>
              </a:spcBef>
              <a:spcAft>
                <a:spcPts val="0"/>
              </a:spcAft>
              <a:buSzPts val="1800"/>
              <a:buChar char="●"/>
            </a:pPr>
            <a:r>
              <a:rPr lang="en"/>
              <a:t>After a hypothesis is formed, a controlled experiment(s) is designed</a:t>
            </a:r>
            <a:endParaRPr/>
          </a:p>
          <a:p>
            <a:pPr marL="457200" lvl="0" indent="-342900" algn="l" rtl="0">
              <a:spcBef>
                <a:spcPts val="0"/>
              </a:spcBef>
              <a:spcAft>
                <a:spcPts val="0"/>
              </a:spcAft>
              <a:buSzPts val="1800"/>
              <a:buChar char="●"/>
            </a:pPr>
            <a:r>
              <a:rPr lang="en"/>
              <a:t>The data is then collected and analyzed, often using statistical methods</a:t>
            </a:r>
            <a:endParaRPr/>
          </a:p>
          <a:p>
            <a:pPr marL="457200" lvl="0" indent="-342900" algn="l" rtl="0">
              <a:spcBef>
                <a:spcPts val="0"/>
              </a:spcBef>
              <a:spcAft>
                <a:spcPts val="0"/>
              </a:spcAft>
              <a:buSzPts val="1800"/>
              <a:buChar char="●"/>
            </a:pPr>
            <a:r>
              <a:rPr lang="en"/>
              <a:t>The results are then collected into a scientific report which is subjected to peer review before publication for other scientist to critique and evaluate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CE5CD"/>
        </a:solidFill>
        <a:effectLst/>
      </p:bgPr>
    </p:bg>
    <p:spTree>
      <p:nvGrpSpPr>
        <p:cNvPr id="1" name="Shape 114"/>
        <p:cNvGrpSpPr/>
        <p:nvPr/>
      </p:nvGrpSpPr>
      <p:grpSpPr>
        <a:xfrm>
          <a:off x="0" y="0"/>
          <a:ext cx="0" cy="0"/>
          <a:chOff x="0" y="0"/>
          <a:chExt cx="0" cy="0"/>
        </a:xfrm>
      </p:grpSpPr>
      <p:sp>
        <p:nvSpPr>
          <p:cNvPr id="115" name="Google Shape;115;p21"/>
          <p:cNvSpPr txBox="1"/>
          <p:nvPr/>
        </p:nvSpPr>
        <p:spPr>
          <a:xfrm>
            <a:off x="2155025" y="357200"/>
            <a:ext cx="4714800" cy="538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300" b="1" u="sng">
                <a:solidFill>
                  <a:srgbClr val="0000FF"/>
                </a:solidFill>
              </a:rPr>
              <a:t>TWO WAYS OF KNOWING</a:t>
            </a:r>
            <a:endParaRPr sz="2300" b="1" u="sng">
              <a:solidFill>
                <a:srgbClr val="0000FF"/>
              </a:solidFill>
            </a:endParaRPr>
          </a:p>
        </p:txBody>
      </p:sp>
      <p:pic>
        <p:nvPicPr>
          <p:cNvPr id="116" name="Google Shape;116;p21"/>
          <p:cNvPicPr preferRelativeResize="0"/>
          <p:nvPr/>
        </p:nvPicPr>
        <p:blipFill>
          <a:blip r:embed="rId3">
            <a:alphaModFix/>
          </a:blip>
          <a:stretch>
            <a:fillRect/>
          </a:stretch>
        </p:blipFill>
        <p:spPr>
          <a:xfrm>
            <a:off x="1807888" y="1020450"/>
            <a:ext cx="5528213" cy="3685475"/>
          </a:xfrm>
          <a:prstGeom prst="rect">
            <a:avLst/>
          </a:prstGeom>
          <a:noFill/>
          <a:ln>
            <a:noFill/>
          </a:ln>
        </p:spPr>
      </p:pic>
      <p:sp>
        <p:nvSpPr>
          <p:cNvPr id="117" name="Google Shape;117;p21"/>
          <p:cNvSpPr txBox="1"/>
          <p:nvPr/>
        </p:nvSpPr>
        <p:spPr>
          <a:xfrm>
            <a:off x="3798150" y="1263625"/>
            <a:ext cx="1547700" cy="538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300" b="1" u="sng">
                <a:solidFill>
                  <a:srgbClr val="FFFF00"/>
                </a:solidFill>
              </a:rPr>
              <a:t>TRUTH</a:t>
            </a:r>
            <a:endParaRPr sz="2300" b="1" u="sng">
              <a:solidFill>
                <a:srgbClr val="FFFF00"/>
              </a:solidFill>
            </a:endParaRPr>
          </a:p>
        </p:txBody>
      </p:sp>
      <p:sp>
        <p:nvSpPr>
          <p:cNvPr id="118" name="Google Shape;118;p21"/>
          <p:cNvSpPr txBox="1"/>
          <p:nvPr/>
        </p:nvSpPr>
        <p:spPr>
          <a:xfrm>
            <a:off x="125750" y="2096525"/>
            <a:ext cx="1789200" cy="2401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900" b="1">
                <a:solidFill>
                  <a:schemeClr val="dk1"/>
                </a:solidFill>
              </a:rPr>
              <a:t>SC</a:t>
            </a:r>
            <a:r>
              <a:rPr lang="en" sz="1900" b="1"/>
              <a:t>IENCE:</a:t>
            </a:r>
            <a:endParaRPr sz="1900" b="1"/>
          </a:p>
          <a:p>
            <a:pPr marL="457200" lvl="0" indent="-349250" algn="l" rtl="0">
              <a:spcBef>
                <a:spcPts val="0"/>
              </a:spcBef>
              <a:spcAft>
                <a:spcPts val="0"/>
              </a:spcAft>
              <a:buSzPts val="1900"/>
              <a:buChar char="●"/>
            </a:pPr>
            <a:r>
              <a:rPr lang="en" sz="1900" b="1"/>
              <a:t>Laws of Nature</a:t>
            </a:r>
            <a:endParaRPr sz="1900" b="1"/>
          </a:p>
          <a:p>
            <a:pPr marL="457200" lvl="0" indent="-349250" algn="l" rtl="0">
              <a:spcBef>
                <a:spcPts val="0"/>
              </a:spcBef>
              <a:spcAft>
                <a:spcPts val="0"/>
              </a:spcAft>
              <a:buSzPts val="1900"/>
              <a:buChar char="●"/>
            </a:pPr>
            <a:r>
              <a:rPr lang="en" sz="1900" b="1"/>
              <a:t>Natural World</a:t>
            </a:r>
            <a:endParaRPr sz="1900" b="1"/>
          </a:p>
          <a:p>
            <a:pPr marL="457200" lvl="0" indent="-330200" algn="l" rtl="0">
              <a:spcBef>
                <a:spcPts val="0"/>
              </a:spcBef>
              <a:spcAft>
                <a:spcPts val="0"/>
              </a:spcAft>
              <a:buSzPts val="1600"/>
              <a:buChar char="●"/>
            </a:pPr>
            <a:r>
              <a:rPr lang="en" sz="1600" b="1"/>
              <a:t>Observable</a:t>
            </a:r>
            <a:endParaRPr sz="1600" b="1"/>
          </a:p>
          <a:p>
            <a:pPr marL="457200" lvl="0" indent="-317500" algn="l" rtl="0">
              <a:spcBef>
                <a:spcPts val="0"/>
              </a:spcBef>
              <a:spcAft>
                <a:spcPts val="0"/>
              </a:spcAft>
              <a:buSzPts val="1400"/>
              <a:buChar char="●"/>
            </a:pPr>
            <a:r>
              <a:rPr lang="en" b="1"/>
              <a:t>Measureable</a:t>
            </a:r>
            <a:endParaRPr b="1"/>
          </a:p>
          <a:p>
            <a:pPr marL="457200" lvl="0" indent="-349250" algn="l" rtl="0">
              <a:spcBef>
                <a:spcPts val="0"/>
              </a:spcBef>
              <a:spcAft>
                <a:spcPts val="0"/>
              </a:spcAft>
              <a:buSzPts val="1900"/>
              <a:buChar char="●"/>
            </a:pPr>
            <a:r>
              <a:rPr lang="en" sz="1900" b="1"/>
              <a:t>How???</a:t>
            </a:r>
            <a:endParaRPr sz="1900" b="1"/>
          </a:p>
        </p:txBody>
      </p:sp>
      <p:sp>
        <p:nvSpPr>
          <p:cNvPr id="119" name="Google Shape;119;p21"/>
          <p:cNvSpPr/>
          <p:nvPr/>
        </p:nvSpPr>
        <p:spPr>
          <a:xfrm rot="-2296700">
            <a:off x="2445961" y="3633895"/>
            <a:ext cx="1020368" cy="60108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1"/>
          <p:cNvSpPr txBox="1"/>
          <p:nvPr/>
        </p:nvSpPr>
        <p:spPr>
          <a:xfrm>
            <a:off x="7499075" y="2396675"/>
            <a:ext cx="1547700" cy="1800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b="1">
                <a:solidFill>
                  <a:schemeClr val="dk1"/>
                </a:solidFill>
              </a:rPr>
              <a:t>FAITH:</a:t>
            </a:r>
            <a:endParaRPr sz="1300" b="1">
              <a:solidFill>
                <a:schemeClr val="dk1"/>
              </a:solidFill>
            </a:endParaRPr>
          </a:p>
          <a:p>
            <a:pPr marL="457200" lvl="0" indent="-311150" algn="l" rtl="0">
              <a:spcBef>
                <a:spcPts val="0"/>
              </a:spcBef>
              <a:spcAft>
                <a:spcPts val="0"/>
              </a:spcAft>
              <a:buClr>
                <a:schemeClr val="dk1"/>
              </a:buClr>
              <a:buSzPts val="1300"/>
              <a:buChar char="●"/>
            </a:pPr>
            <a:r>
              <a:rPr lang="en" sz="1300" b="1">
                <a:solidFill>
                  <a:schemeClr val="dk1"/>
                </a:solidFill>
              </a:rPr>
              <a:t>Religious Truth</a:t>
            </a:r>
            <a:endParaRPr sz="1300" b="1">
              <a:solidFill>
                <a:schemeClr val="dk1"/>
              </a:solidFill>
            </a:endParaRPr>
          </a:p>
          <a:p>
            <a:pPr marL="457200" lvl="0" indent="-311150" algn="l" rtl="0">
              <a:spcBef>
                <a:spcPts val="0"/>
              </a:spcBef>
              <a:spcAft>
                <a:spcPts val="0"/>
              </a:spcAft>
              <a:buClr>
                <a:schemeClr val="dk1"/>
              </a:buClr>
              <a:buSzPts val="1300"/>
              <a:buChar char="●"/>
            </a:pPr>
            <a:r>
              <a:rPr lang="en" sz="1300" b="1">
                <a:solidFill>
                  <a:schemeClr val="dk1"/>
                </a:solidFill>
              </a:rPr>
              <a:t>Why???</a:t>
            </a:r>
            <a:endParaRPr sz="1300" b="1">
              <a:solidFill>
                <a:schemeClr val="dk1"/>
              </a:solidFill>
            </a:endParaRPr>
          </a:p>
          <a:p>
            <a:pPr marL="457200" lvl="0" indent="-311150" algn="l" rtl="0">
              <a:spcBef>
                <a:spcPts val="0"/>
              </a:spcBef>
              <a:spcAft>
                <a:spcPts val="0"/>
              </a:spcAft>
              <a:buClr>
                <a:schemeClr val="dk1"/>
              </a:buClr>
              <a:buSzPts val="1300"/>
              <a:buChar char="●"/>
            </a:pPr>
            <a:r>
              <a:rPr lang="en" sz="1300" b="1">
                <a:solidFill>
                  <a:schemeClr val="dk1"/>
                </a:solidFill>
              </a:rPr>
              <a:t>Cannot be objectively measured</a:t>
            </a:r>
            <a:endParaRPr sz="1300" b="1">
              <a:solidFill>
                <a:schemeClr val="dk1"/>
              </a:solidFill>
            </a:endParaRPr>
          </a:p>
          <a:p>
            <a:pPr marL="0" lvl="0" indent="0" algn="l" rtl="0">
              <a:spcBef>
                <a:spcPts val="0"/>
              </a:spcBef>
              <a:spcAft>
                <a:spcPts val="0"/>
              </a:spcAft>
              <a:buNone/>
            </a:pPr>
            <a:endParaRPr/>
          </a:p>
        </p:txBody>
      </p:sp>
      <p:sp>
        <p:nvSpPr>
          <p:cNvPr id="121" name="Google Shape;121;p21"/>
          <p:cNvSpPr/>
          <p:nvPr/>
        </p:nvSpPr>
        <p:spPr>
          <a:xfrm rot="-8100000">
            <a:off x="5257797" y="3548296"/>
            <a:ext cx="1075934" cy="538815"/>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535</Words>
  <Application>Microsoft Office PowerPoint</Application>
  <PresentationFormat>On-screen Show (16:9)</PresentationFormat>
  <Paragraphs>63</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Georgia</vt:lpstr>
      <vt:lpstr>Merriweather</vt:lpstr>
      <vt:lpstr>Roboto</vt:lpstr>
      <vt:lpstr>Simple Light</vt:lpstr>
      <vt:lpstr>PowerPoint Presentation</vt:lpstr>
      <vt:lpstr>PowerPoint Presentation</vt:lpstr>
      <vt:lpstr>PowerPoint Presentation</vt:lpstr>
      <vt:lpstr>PowerPoint Presentation</vt:lpstr>
      <vt:lpstr>What is the nature of science?</vt:lpstr>
      <vt:lpstr>PowerPoint Presentation</vt:lpstr>
      <vt:lpstr>What Science Does </vt:lpstr>
      <vt:lpstr>The Scientific Method:</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Caitlin Flournoy</dc:creator>
  <cp:lastModifiedBy>Caitlin Flournoy</cp:lastModifiedBy>
  <cp:revision>1</cp:revision>
  <dcterms:modified xsi:type="dcterms:W3CDTF">2021-07-16T11:35:18Z</dcterms:modified>
</cp:coreProperties>
</file>